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League Gothic" panose="020B0604020202020204" charset="0"/>
      <p:regular r:id="rId20"/>
    </p:embeddedFont>
    <p:embeddedFont>
      <p:font typeface="Muli" panose="020B0604020202020204" charset="0"/>
      <p:regular r:id="rId21"/>
    </p:embeddedFont>
    <p:embeddedFont>
      <p:font typeface="Muli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21368" b="-3453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TextBox 3"/>
          <p:cNvSpPr txBox="1"/>
          <p:nvPr/>
        </p:nvSpPr>
        <p:spPr>
          <a:xfrm>
            <a:off x="2314586" y="4273591"/>
            <a:ext cx="13658828" cy="275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PRODUCTIVIDAD</a:t>
            </a:r>
          </a:p>
        </p:txBody>
      </p:sp>
      <p:sp>
        <p:nvSpPr>
          <p:cNvPr id="4" name="Freeform 4"/>
          <p:cNvSpPr/>
          <p:nvPr/>
        </p:nvSpPr>
        <p:spPr>
          <a:xfrm>
            <a:off x="14341301" y="8601224"/>
            <a:ext cx="3264225" cy="1015990"/>
          </a:xfrm>
          <a:custGeom>
            <a:avLst/>
            <a:gdLst/>
            <a:ahLst/>
            <a:cxnLst/>
            <a:rect l="l" t="t" r="r" b="b"/>
            <a:pathLst>
              <a:path w="3264225" h="1015990">
                <a:moveTo>
                  <a:pt x="0" y="0"/>
                </a:moveTo>
                <a:lnTo>
                  <a:pt x="3264225" y="0"/>
                </a:lnTo>
                <a:lnTo>
                  <a:pt x="3264225" y="1015990"/>
                </a:lnTo>
                <a:lnTo>
                  <a:pt x="0" y="1015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TextBox 5"/>
          <p:cNvSpPr txBox="1"/>
          <p:nvPr/>
        </p:nvSpPr>
        <p:spPr>
          <a:xfrm>
            <a:off x="6511958" y="8937769"/>
            <a:ext cx="526408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10 ABRIL,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3633" y="3561233"/>
            <a:ext cx="8380734" cy="62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598" spc="53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PREDICCÓN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11958" y="990600"/>
            <a:ext cx="526408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SUSTENTACIÓN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3633" y="8302748"/>
            <a:ext cx="9103223" cy="530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098" spc="464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JEISSON VELASQUEZ FONNEGRA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4300" y="7530235"/>
            <a:ext cx="13799401" cy="62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598" spc="53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ESPECIALIZACIÓN EN CIENCIA DE DATOS E 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23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527745" y="3894867"/>
            <a:ext cx="9043427" cy="9043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13966" y="1463665"/>
            <a:ext cx="6715709" cy="15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EFICIENCIA RELATIVA POR CANTIDAD DE OPERARIOS ASIGNADOS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8325" y="1663131"/>
            <a:ext cx="765564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REGISTRO DEL MODELO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029200"/>
            <a:ext cx="7027024" cy="1702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Solo se registra el modelo si cumple con el umbral de MSE.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El modelo aprobado queda listo para despliegue.</a:t>
            </a:r>
          </a:p>
          <a:p>
            <a:pPr algn="l">
              <a:lnSpc>
                <a:spcPts val="3456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3456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6513"/>
            <a:ext cx="18288000" cy="8811787"/>
          </a:xfrm>
          <a:custGeom>
            <a:avLst/>
            <a:gdLst/>
            <a:ahLst/>
            <a:cxnLst/>
            <a:rect l="l" t="t" r="r" b="b"/>
            <a:pathLst>
              <a:path w="18288000" h="8811787">
                <a:moveTo>
                  <a:pt x="0" y="0"/>
                </a:moveTo>
                <a:lnTo>
                  <a:pt x="18288000" y="0"/>
                </a:lnTo>
                <a:lnTo>
                  <a:pt x="18288000" y="8811787"/>
                </a:lnTo>
                <a:lnTo>
                  <a:pt x="0" y="8811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4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527745" y="3894867"/>
            <a:ext cx="9043427" cy="9043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1720840"/>
            <a:ext cx="7185675" cy="100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PRODUCTIVIDAD PROMEDIO POR TIPO DE PRENDA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8325" y="1066262"/>
            <a:ext cx="7655641" cy="241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DESPLIEGUE DEL MODELO CON ENDPOINT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67237" y="5467350"/>
            <a:ext cx="6801246" cy="1702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Se obtiene el último modelo aprobado del ModelRegistry.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Se crea un endpoint en SageMaker con:instance_type="ml.m5.xlarge“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El modelo queda listo para predicciones en tiempo real.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733" y="411480"/>
            <a:ext cx="18152533" cy="8711353"/>
          </a:xfrm>
          <a:custGeom>
            <a:avLst/>
            <a:gdLst/>
            <a:ahLst/>
            <a:cxnLst/>
            <a:rect l="l" t="t" r="r" b="b"/>
            <a:pathLst>
              <a:path w="18152533" h="8711353">
                <a:moveTo>
                  <a:pt x="0" y="0"/>
                </a:moveTo>
                <a:lnTo>
                  <a:pt x="18152534" y="0"/>
                </a:lnTo>
                <a:lnTo>
                  <a:pt x="18152534" y="8711353"/>
                </a:lnTo>
                <a:lnTo>
                  <a:pt x="0" y="8711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6" b="-1555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527745" y="3894867"/>
            <a:ext cx="9043427" cy="9043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1463665"/>
            <a:ext cx="7185675" cy="15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EVOLUCIÓN DE LA PRODUCTIVIDAD POR PERSONA EN EL TIEMPO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8325" y="1663131"/>
            <a:ext cx="765564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CONSUMO DEL ENDPOINT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67237" y="5467350"/>
            <a:ext cx="6801246" cy="1702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Usamos predictor.predict() desde notebook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Entrada: datos tabulares (CSV o JSON)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Salida: predicción del nivel de productividad</a:t>
            </a:r>
          </a:p>
          <a:p>
            <a:pPr algn="l">
              <a:lnSpc>
                <a:spcPts val="3456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60118"/>
            <a:ext cx="9810980" cy="8012582"/>
          </a:xfrm>
          <a:custGeom>
            <a:avLst/>
            <a:gdLst/>
            <a:ahLst/>
            <a:cxnLst/>
            <a:rect l="l" t="t" r="r" b="b"/>
            <a:pathLst>
              <a:path w="9810980" h="8012582">
                <a:moveTo>
                  <a:pt x="0" y="0"/>
                </a:moveTo>
                <a:lnTo>
                  <a:pt x="9810980" y="0"/>
                </a:lnTo>
                <a:lnTo>
                  <a:pt x="9810980" y="8012582"/>
                </a:lnTo>
                <a:lnTo>
                  <a:pt x="0" y="801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28" t="-1184" r="-9913" b="-414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9860304" y="4912349"/>
            <a:ext cx="8208103" cy="4661769"/>
          </a:xfrm>
          <a:custGeom>
            <a:avLst/>
            <a:gdLst/>
            <a:ahLst/>
            <a:cxnLst/>
            <a:rect l="l" t="t" r="r" b="b"/>
            <a:pathLst>
              <a:path w="8208103" h="4661769">
                <a:moveTo>
                  <a:pt x="0" y="0"/>
                </a:moveTo>
                <a:lnTo>
                  <a:pt x="8208103" y="0"/>
                </a:lnTo>
                <a:lnTo>
                  <a:pt x="8208103" y="4661769"/>
                </a:lnTo>
                <a:lnTo>
                  <a:pt x="0" y="4661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768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TextBox 4"/>
          <p:cNvSpPr txBox="1"/>
          <p:nvPr/>
        </p:nvSpPr>
        <p:spPr>
          <a:xfrm>
            <a:off x="1028700" y="1057275"/>
            <a:ext cx="11855107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EVALUACIÓN DEL DESEMPEÑO DEL MODELO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527745" y="3894867"/>
            <a:ext cx="9043427" cy="9043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58325" y="469393"/>
            <a:ext cx="7655641" cy="3604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RESULTADOS Y EVALUACIÓN</a:t>
            </a:r>
          </a:p>
          <a:p>
            <a:pPr algn="l">
              <a:lnSpc>
                <a:spcPts val="9413"/>
              </a:lnSpc>
            </a:pPr>
            <a:endParaRPr lang="en-US" sz="8185">
              <a:solidFill>
                <a:srgbClr val="FFFFFF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512428" y="3643788"/>
            <a:ext cx="8291380" cy="214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Gráfico Real vs Predicho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Visualiza qué tan bien se ajustan las predicciones del modelo a los valores reales.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Métricas: MSE: 0.0171 (error bajo)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R²: 0.4845 (capacidad explicativa moderada)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2444" y="6944791"/>
            <a:ext cx="7185675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CONCLUSIÓN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92444" y="7727351"/>
            <a:ext cx="8111364" cy="126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El modelo XGBoost es capaz de capturar patrones importantes de productividad, con errores razonables considerando la naturaleza del problema (procesos manuales, variabilidad humana, etc.).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TextBox 3"/>
          <p:cNvSpPr txBox="1"/>
          <p:nvPr/>
        </p:nvSpPr>
        <p:spPr>
          <a:xfrm>
            <a:off x="2314586" y="4273591"/>
            <a:ext cx="13658828" cy="275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1958325" y="393977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TextBox 4"/>
          <p:cNvSpPr txBox="1"/>
          <p:nvPr/>
        </p:nvSpPr>
        <p:spPr>
          <a:xfrm>
            <a:off x="1958325" y="1663131"/>
            <a:ext cx="598537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DESCRIPCIÓN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29062" y="5114925"/>
            <a:ext cx="6214224" cy="249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La industria de la confección es intensiva en mano de obra y altamente dependiente del rendimiento de sus equipos. Para mejorar la eficiencia operativa, es clave predecir la productividad de los trabajadores.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Usamos datos históricos de producción para entrenar un modelo que permita anticipar la productividad (rango 0-1) y apoyar decisiones de planificación.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11790" y="2620029"/>
            <a:ext cx="10047510" cy="100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059"/>
              </a:lnSpc>
              <a:spcBef>
                <a:spcPct val="0"/>
              </a:spcBef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MOD</a:t>
            </a:r>
            <a:r>
              <a:rPr lang="en-US" sz="2799" u="none" strike="noStrike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ELADO DE PRODUCTIVIDAD OPERATIVA CON BASE EN DATOS HISTÓRICOS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0470272" y="3894867"/>
            <a:ext cx="9043427" cy="9043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58325" y="1066262"/>
            <a:ext cx="14209945" cy="241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PREDICCIÓN DE LA PRODUCTIVIDAD EN LA INDUSTRIA DE LA CONFECCIÓN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958325" y="3626504"/>
            <a:ext cx="2069123" cy="20691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r>
                <a:rPr lang="en-US" sz="4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0,7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414717" y="4632490"/>
            <a:ext cx="6302347" cy="281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La industria de la confección es altamente dependiente de mano de obra.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Es vital predecir la productividad de los equipos para optimizar entregas y eficiencia.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Usamos Machine Learning para anticipar el desempeño laboral (productividad entre 0 y 1).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958325" y="6572141"/>
            <a:ext cx="2069123" cy="20691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r>
                <a:rPr lang="en-US" sz="4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0.94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9144000" y="3534917"/>
            <a:ext cx="2069123" cy="206912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r>
                <a:rPr lang="en-US" sz="4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4,4%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480555"/>
            <a:ext cx="2069123" cy="20691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r>
                <a:rPr lang="en-US" sz="4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0,2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27745" y="3894867"/>
            <a:ext cx="9043427" cy="90434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7459" t="-8794" r="-358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59299" y="1978015"/>
            <a:ext cx="8070375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SOLUCIONES DE AUTOMATIZACIÓN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8325" y="1066262"/>
            <a:ext cx="5985375" cy="241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OBJETIVO DEL PROYECTO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41773" y="4033175"/>
            <a:ext cx="4487902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Crear una solución de ML que prediga la productividad usando datos históricos.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Automatizar el pipeline de procesamiento, entrenamiento, evaluación y registro del modelo en Amazon SageMaker.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Utilizar XGBoost como modelo de regresión por su rendimiento en tabular data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s-CO"/>
              <a:t>https://archive.ics.uci.edu/dataset/597/productivity+prediction+of+garment+employees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78322" y="1720840"/>
            <a:ext cx="5451353" cy="100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¿QUÉ DATOS TENEMOS Y QUÉ NOS DICEN?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58325" y="1066262"/>
            <a:ext cx="7655641" cy="241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DESCRIPCIÓN DE LOS DATOS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637028" y="3650455"/>
            <a:ext cx="2624131" cy="26241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59"/>
                </a:lnSpc>
              </a:pPr>
              <a:r>
                <a:rPr lang="en-US" sz="48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13,4%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36655" y="6644356"/>
            <a:ext cx="4224877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INFORMACIÓN CLAVE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180776"/>
            <a:ext cx="584078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Datos </a:t>
            </a:r>
            <a:r>
              <a:rPr lang="en-US" sz="1700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reales</a:t>
            </a:r>
            <a:r>
              <a:rPr lang="en-US" sz="17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de </a:t>
            </a:r>
            <a:r>
              <a:rPr lang="en-US" sz="1700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fábricas</a:t>
            </a:r>
            <a:r>
              <a:rPr lang="en-US" sz="17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de </a:t>
            </a:r>
            <a:r>
              <a:rPr lang="en-US" sz="1700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confección</a:t>
            </a:r>
            <a:r>
              <a:rPr lang="en-US" sz="17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026841" y="3477143"/>
            <a:ext cx="2624131" cy="262413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59"/>
                </a:lnSpc>
              </a:pPr>
              <a:r>
                <a:rPr lang="en-US" sz="48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8,6%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226469" y="6471044"/>
            <a:ext cx="4224877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VARIABLE OBJETIVO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18514" y="7007463"/>
            <a:ext cx="584078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Actual_productivity (rango 0 a 1).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31934" y="3650455"/>
            <a:ext cx="2624131" cy="26241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59"/>
                </a:lnSpc>
              </a:pPr>
              <a:r>
                <a:rPr lang="en-US" sz="48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13,4%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031562" y="6644356"/>
            <a:ext cx="4224877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VARIABLES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23607" y="7180776"/>
            <a:ext cx="5840786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Tiempo ocioso, incentivo, número de trabajadores, cambios de estilo, etc.</a:t>
            </a:r>
          </a:p>
          <a:p>
            <a:pPr algn="ctr">
              <a:lnSpc>
                <a:spcPts val="2210"/>
              </a:lnSpc>
            </a:pPr>
            <a:endParaRPr lang="en-US" sz="17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77ABC7F1-3AF0-4768-6073-9CCA00B1BEA2}"/>
              </a:ext>
            </a:extLst>
          </p:cNvPr>
          <p:cNvSpPr txBox="1"/>
          <p:nvPr/>
        </p:nvSpPr>
        <p:spPr>
          <a:xfrm>
            <a:off x="3505200" y="8890611"/>
            <a:ext cx="10498661" cy="263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https://archive.ics.uci.edu/dataset/597/productivity+prediction+of+garment+employees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TextBox 3"/>
          <p:cNvSpPr txBox="1"/>
          <p:nvPr/>
        </p:nvSpPr>
        <p:spPr>
          <a:xfrm>
            <a:off x="1958325" y="1663131"/>
            <a:ext cx="1246391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ARQUITECTURA DEL PIPELINE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78327" y="3937375"/>
            <a:ext cx="3305784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SKLEARNPROCESSOR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12820" y="6253012"/>
            <a:ext cx="3036798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TRAININGSTEP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85442" y="3686204"/>
            <a:ext cx="3036798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CONDITIONSTEP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2022" y="6768978"/>
            <a:ext cx="2698394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Entrenamiento del modelo con XGBoost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89929" y="4456805"/>
            <a:ext cx="2698394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Preprocesamiento de datos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912820" y="8863475"/>
            <a:ext cx="2698394" cy="789651"/>
            <a:chOff x="0" y="0"/>
            <a:chExt cx="3597859" cy="1052867"/>
          </a:xfrm>
        </p:grpSpPr>
        <p:sp>
          <p:nvSpPr>
            <p:cNvPr id="10" name="TextBox 10"/>
            <p:cNvSpPr txBox="1"/>
            <p:nvPr/>
          </p:nvSpPr>
          <p:spPr>
            <a:xfrm>
              <a:off x="15261" y="9525"/>
              <a:ext cx="3567337" cy="454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r>
                <a:rPr lang="en-US" sz="2300">
                  <a:solidFill>
                    <a:srgbClr val="F4D314"/>
                  </a:solidFill>
                  <a:latin typeface="Muli"/>
                  <a:ea typeface="Muli"/>
                  <a:cs typeface="Muli"/>
                  <a:sym typeface="Muli"/>
                </a:rPr>
                <a:t>PROCESSINGSTEP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03829"/>
              <a:ext cx="3597859" cy="349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0"/>
                </a:lnSpc>
              </a:pPr>
              <a:r>
                <a:rPr lang="en-US" sz="17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Evaluación del modelo 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521589" y="4202170"/>
            <a:ext cx="2698394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Condición de calidad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67556" y="7980785"/>
            <a:ext cx="2069123" cy="206912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r>
                <a:rPr lang="en-US" sz="4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$1,7b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67556" y="3133027"/>
            <a:ext cx="2069123" cy="206912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r>
                <a:rPr lang="en-US" sz="4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4,4%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7556" y="5559237"/>
            <a:ext cx="2069123" cy="206912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r>
                <a:rPr lang="en-US" sz="4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0,2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22146" y="3133027"/>
            <a:ext cx="2069123" cy="206912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r>
                <a:rPr lang="en-US" sz="4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4,4%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722146" y="5559237"/>
            <a:ext cx="2069123" cy="206912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r>
                <a:rPr lang="en-US" sz="4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0,2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521589" y="6079022"/>
            <a:ext cx="3036798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MODELSTEP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21589" y="6407952"/>
            <a:ext cx="303679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1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Registro del modelo 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722146" y="7980785"/>
            <a:ext cx="2069123" cy="206912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r>
                <a:rPr lang="en-US" sz="4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0,2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521589" y="8684194"/>
            <a:ext cx="3036798" cy="6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CREACIÓN  ENDPOINT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41" r="-2941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527745" y="3894867"/>
            <a:ext cx="9043427" cy="9043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13966" y="1463665"/>
            <a:ext cx="6715709" cy="15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INDICADORES ESTADÍSTICOS PARA ENTENDER LA DISTRIBUCIÓN DE LOS DATOS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8325" y="1066262"/>
            <a:ext cx="7655641" cy="241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ENTRENAMIENTO CON XGBOOST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22082" y="4523522"/>
            <a:ext cx="6214224" cy="389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Framework: XGBoost 1.7-1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Métrica de desempeño: MSE (Error Cuadrático Medio)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Hiperparámetros: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objective=reg:squarederror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max_depth=5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eta=0.2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num_round=100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Validacion cruzada con 5 folds</a:t>
            </a:r>
          </a:p>
          <a:p>
            <a:pPr algn="l">
              <a:lnSpc>
                <a:spcPts val="3456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527745" y="3894867"/>
            <a:ext cx="9043427" cy="9043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1463665"/>
            <a:ext cx="7185675" cy="15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VISUALIZACIÓN DE LA VARIABILIDAD EN LOS NIVELES DE PRODUCTIVIDAD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8325" y="1663131"/>
            <a:ext cx="765564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EVALUACIÓN DEL MODELO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67237" y="5029200"/>
            <a:ext cx="6214224" cy="214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Métrica usada: MSE (Error Cuadrático Medio)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Resultado esperado: MSE &lt; 0.75</a:t>
            </a:r>
          </a:p>
          <a:p>
            <a:pPr marL="388620" lvl="1" indent="-194310" algn="l">
              <a:lnSpc>
                <a:spcPts val="345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Se genera reporte JSON para condicionar el registro del modelo(evaluation.json).</a:t>
            </a:r>
          </a:p>
          <a:p>
            <a:pPr algn="l">
              <a:lnSpc>
                <a:spcPts val="3456"/>
              </a:lnSpc>
            </a:pPr>
            <a:endParaRPr lang="en-US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Microsoft Office PowerPoint</Application>
  <PresentationFormat>Personalizado</PresentationFormat>
  <Paragraphs>97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Muli Bold</vt:lpstr>
      <vt:lpstr>Muli</vt:lpstr>
      <vt:lpstr>League Gothic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prediccón</dc:title>
  <cp:lastModifiedBy>Jeisson Velasquez</cp:lastModifiedBy>
  <cp:revision>2</cp:revision>
  <dcterms:created xsi:type="dcterms:W3CDTF">2006-08-16T00:00:00Z</dcterms:created>
  <dcterms:modified xsi:type="dcterms:W3CDTF">2025-04-10T21:01:38Z</dcterms:modified>
  <dc:identifier>DAGkK3axPtg</dc:identifier>
</cp:coreProperties>
</file>